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F4C01-363A-F0F6-26DC-1ECA6F468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5E47A2-8074-EFF7-9A34-6C8078155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B16C98-73EE-980C-68E6-02F35B29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2FA464-BE91-04DB-D04D-C6213538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75CC16-5BBD-A216-FE3C-3E782562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06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E1858-6D1C-EED0-C572-70E829F4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17C518-8974-38E9-F583-D11AB25B8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9FE288-1867-CB05-3A6C-CF65DB07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E637F5-67F3-4AB0-2734-4BA13BB4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548D0-9477-0FA2-362C-CB8F7ECA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50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610478-82E8-A746-8598-293D4C059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09428C-DAD7-6924-AF10-572F25586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08DCF5-6E03-E37D-B6EF-F880A490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EB1454-6EBE-F358-A83F-434F406F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E2DC14-E857-ACDE-BD25-E12422F2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0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F35BA-3D32-FF4D-BDB5-3F878296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89F74E-BC54-CC98-9EFF-396F8694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E33B6B-FA68-6AEE-AE8A-921432D5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297897-D24F-3E29-222E-CB72EDA5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5141D5-CD34-0D05-2A80-053C14E9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5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F33B9-E505-DF55-CD99-E42DAD6C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B968DC-1664-C870-791E-8EC26DD6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A8180-79B1-ED62-0EAA-23A789CB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170C79-5CDF-CDA1-422D-FC5AEE0B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4CDCA5-1166-F4ED-C867-BB4CFC2D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0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14B63-AFDC-271C-3552-A8F5D61D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83B86-D079-FED7-86A5-24F9E5633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B81CD0-3885-BE52-91EE-A58410207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8FD7E3-2884-2D54-8096-E10EA8C8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3BB98F-D85C-5E16-D496-A2A04A9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937A27-5403-9BCF-AB4B-292E064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4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F0891-A9EA-2986-C410-7AC60B1C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088A74-07EE-60C4-980D-825C4565C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12C6E9-BD13-6DC8-1317-4F0CBFB96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3F3304-F5C3-1C6C-C5C8-F3112DCB2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601FF76-E50E-57B0-E285-00FFA38B0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7D7EC-8032-3552-656C-203A2FAD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40C48E5-2252-37F5-5A86-A5FC4C7E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315FAD3-08B9-43EB-7A71-98E8FABA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50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A98F3-65D4-C121-FF70-92188E8A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288860-2B16-E2FD-2211-FCDAE301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929297-1F7B-6803-FA32-32A7F51B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F09B2F-92BC-47F0-EB19-AAF3F89D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81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3724548-5741-CCDA-32A4-0C8BCC99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5CE139-85E2-9973-EBD2-265D851D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1CF1E2-4096-AA98-11AE-0A351DF1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6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518E1-3DA1-1530-A985-2F9870FE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CC2E8F-3452-6223-FD29-F5F0C1464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067D5E-3B00-E264-873F-99F38EC9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3BAF9C-A8C0-CBCB-4111-B7820FE4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AE02A4-F544-4F53-654C-1C1800F2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4FA470-A367-B7C8-254F-AA1EEC76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18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2AF4E-56A0-C8D6-A57A-42F737961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0D55D07-C048-7546-CBB1-76B853D4E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972D57-10F1-8D09-522E-C36FBB14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A1EFFE-89BD-174D-FE1C-2C7DDDA7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2DB467-8E0E-DFB6-5223-85809382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2ED4C-5092-5FAD-C997-A807E4D9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2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65A416C-CCF0-027C-B209-97BCAE826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D99C9E-7AB8-1587-6E4C-3AB0DD1C6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FDA447-EE0A-BEB5-8A00-7C68C9548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F5A4-3270-4635-ABE9-799E5D5F5D17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0F0860-B566-C74E-DA34-3709136AD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9C392C-43EB-4B0A-8DF3-8BC6936A3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076D-2E22-4300-887E-7F83B52ED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0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F8991-B045-5FE1-7213-AD85544C3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C865ACD4-EEBA-7AD5-D8B6-126E56398D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D512DB5-CC4F-C27E-CAF7-2ACAC7036BF7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Google Shape;53;p1">
            <a:extLst>
              <a:ext uri="{FF2B5EF4-FFF2-40B4-BE49-F238E27FC236}">
                <a16:creationId xmlns:a16="http://schemas.microsoft.com/office/drawing/2014/main" id="{8EBEB1FE-7D5D-A4C5-6A64-2B98446A222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06770" y="2657617"/>
            <a:ext cx="6783148" cy="1125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600" b="1" dirty="0"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600" dirty="0"/>
          </a:p>
        </p:txBody>
      </p:sp>
      <p:sp>
        <p:nvSpPr>
          <p:cNvPr id="17" name="Google Shape;54;p1">
            <a:extLst>
              <a:ext uri="{FF2B5EF4-FFF2-40B4-BE49-F238E27FC236}">
                <a16:creationId xmlns:a16="http://schemas.microsoft.com/office/drawing/2014/main" id="{4EE6BF6F-A873-B032-379D-F0BCA11D913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262114" y="4310171"/>
            <a:ext cx="6858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dos/as autores/as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do/a orientador/a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14575" lvl="0" indent="-9429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None/>
            </a:pPr>
            <a:endParaRPr sz="2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18" name="Google Shape;55;p1">
            <a:extLst>
              <a:ext uri="{FF2B5EF4-FFF2-40B4-BE49-F238E27FC236}">
                <a16:creationId xmlns:a16="http://schemas.microsoft.com/office/drawing/2014/main" id="{7A07A87C-9393-AF80-E5FF-FF80DBE88FDF}"/>
              </a:ext>
            </a:extLst>
          </p:cNvPr>
          <p:cNvSpPr txBox="1"/>
          <p:nvPr/>
        </p:nvSpPr>
        <p:spPr>
          <a:xfrm>
            <a:off x="2369344" y="1826651"/>
            <a:ext cx="68580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DA UNIVERSIDADE POR EXTENSO 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CENTRO/DEPARTAMENTO POR EXTENSO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CURSO 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E11559F-D3AF-3E1C-BC74-0A0DC8198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D518664-0673-6E9B-F015-002A5F4C25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0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80660-06D1-7EC3-DD8F-5444EFF2D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5B111FD6-6BEB-DB08-C6C1-9DCB5185FB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69DBB0D-8943-1935-7470-1CDBB6637CD3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4A458511-77F1-2FE2-5D7C-CCEC990A92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6" name="Google Shape;62;p2">
            <a:extLst>
              <a:ext uri="{FF2B5EF4-FFF2-40B4-BE49-F238E27FC236}">
                <a16:creationId xmlns:a16="http://schemas.microsoft.com/office/drawing/2014/main" id="{2C09D24F-088F-9185-8BEC-CC3FCD3D4FB0}"/>
              </a:ext>
            </a:extLst>
          </p:cNvPr>
          <p:cNvSpPr txBox="1">
            <a:spLocks/>
          </p:cNvSpPr>
          <p:nvPr/>
        </p:nvSpPr>
        <p:spPr>
          <a:xfrm>
            <a:off x="2469812" y="1712201"/>
            <a:ext cx="6858000" cy="50493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800"/>
            </a:pPr>
            <a:r>
              <a:rPr lang="pt-BR" sz="1600" b="1" dirty="0">
                <a:latin typeface="Calibri"/>
                <a:ea typeface="Calibri"/>
                <a:cs typeface="Calibri"/>
                <a:sym typeface="Calibri"/>
              </a:rPr>
              <a:t>Introdução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SzPts val="2800"/>
            </a:pPr>
            <a:endParaRPr lang="pt-BR" sz="21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63;p2">
            <a:extLst>
              <a:ext uri="{FF2B5EF4-FFF2-40B4-BE49-F238E27FC236}">
                <a16:creationId xmlns:a16="http://schemas.microsoft.com/office/drawing/2014/main" id="{1E3CB196-89C3-88CF-CE61-6B7B00C98AD8}"/>
              </a:ext>
            </a:extLst>
          </p:cNvPr>
          <p:cNvSpPr txBox="1">
            <a:spLocks/>
          </p:cNvSpPr>
          <p:nvPr/>
        </p:nvSpPr>
        <p:spPr>
          <a:xfrm>
            <a:off x="414067" y="2491791"/>
            <a:ext cx="10498348" cy="45559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da pesquisa</a:t>
            </a:r>
            <a:endParaRPr lang="pt-BR" dirty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Justificativa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do trabalho</a:t>
            </a:r>
            <a:endParaRPr lang="pt-BR" dirty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75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pt-BR" sz="1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OBSERVAÇÕES: </a:t>
            </a:r>
            <a:endParaRPr lang="pt-BR" dirty="0"/>
          </a:p>
          <a:p>
            <a:pPr marL="457200" indent="-342900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400"/>
              <a:buFont typeface="Calibri"/>
              <a:buChar char="●"/>
            </a:pPr>
            <a:r>
              <a:rPr lang="pt-BR" sz="1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tempo para apresentação oral do trabalho será entre 12 e 15 minutos</a:t>
            </a:r>
            <a:endParaRPr lang="pt-BR" dirty="0"/>
          </a:p>
          <a:p>
            <a:pPr marL="457200" indent="-342900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400"/>
              <a:buFont typeface="Calibri"/>
              <a:buChar char="●"/>
            </a:pPr>
            <a:r>
              <a:rPr lang="pt-BR" sz="1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quantidade de slides deve ser organizada de acordo com  o tempo de apresentação </a:t>
            </a:r>
            <a:endParaRPr lang="pt-BR" dirty="0"/>
          </a:p>
          <a:p>
            <a:pPr marL="457200" indent="-342900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400"/>
              <a:buFont typeface="Calibri"/>
              <a:buChar char="●"/>
            </a:pPr>
            <a:r>
              <a:rPr lang="pt-BR" sz="1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É permitido usar mais de um slide para discutir um mesmo tópico do trabalho</a:t>
            </a:r>
            <a:endParaRPr lang="pt-BR" sz="1400" dirty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2310E39-A815-71CF-4C6E-132A37093E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0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39840-2330-3EE0-6EB1-34A6E4B7B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176F111B-4F4E-6DC2-9209-F40B0A6E1B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253A5B5-9285-87A1-9972-8FD92344AC4B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ECEFABB6-9304-72CA-26E4-D0F4566B9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2" name="Google Shape;70;p3">
            <a:extLst>
              <a:ext uri="{FF2B5EF4-FFF2-40B4-BE49-F238E27FC236}">
                <a16:creationId xmlns:a16="http://schemas.microsoft.com/office/drawing/2014/main" id="{5A39E18E-C1A2-A0C9-DDC8-72CDE86E28DC}"/>
              </a:ext>
            </a:extLst>
          </p:cNvPr>
          <p:cNvSpPr txBox="1">
            <a:spLocks/>
          </p:cNvSpPr>
          <p:nvPr/>
        </p:nvSpPr>
        <p:spPr>
          <a:xfrm>
            <a:off x="2534703" y="1796224"/>
            <a:ext cx="6858000" cy="58753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880"/>
            </a:pPr>
            <a:r>
              <a:rPr lang="pt-BR" sz="1600" b="1"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lang="pt-BR" sz="1600" dirty="0"/>
          </a:p>
        </p:txBody>
      </p:sp>
      <p:sp>
        <p:nvSpPr>
          <p:cNvPr id="3" name="Google Shape;71;p3">
            <a:extLst>
              <a:ext uri="{FF2B5EF4-FFF2-40B4-BE49-F238E27FC236}">
                <a16:creationId xmlns:a16="http://schemas.microsoft.com/office/drawing/2014/main" id="{E35C4180-8CAF-99A5-C308-0B4CC0FE993E}"/>
              </a:ext>
            </a:extLst>
          </p:cNvPr>
          <p:cNvSpPr txBox="1">
            <a:spLocks/>
          </p:cNvSpPr>
          <p:nvPr/>
        </p:nvSpPr>
        <p:spPr>
          <a:xfrm>
            <a:off x="292236" y="2383759"/>
            <a:ext cx="6188149" cy="24429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4575" indent="-942975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600"/>
            </a:pPr>
            <a:endParaRPr lang="pt-BR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Apresentar (em forma de tópicos)  a metodologia da pesquisa de acordo com o resumo expandido.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A5D1BC8-B9A2-50D3-DB41-FC14450DBD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1F2C98-FF80-91A2-122D-375BE5D2E5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5481935E-1FBD-BCC8-0520-584F36C9FD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1F0CABDC-5178-D489-E408-41540C289AB6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3BDF78DD-B0E0-ACE6-160B-3B8A7BA29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2" name="Google Shape;78;p4">
            <a:extLst>
              <a:ext uri="{FF2B5EF4-FFF2-40B4-BE49-F238E27FC236}">
                <a16:creationId xmlns:a16="http://schemas.microsoft.com/office/drawing/2014/main" id="{FE68778A-07B1-07A3-8B13-A797EDEC3A42}"/>
              </a:ext>
            </a:extLst>
          </p:cNvPr>
          <p:cNvSpPr txBox="1">
            <a:spLocks/>
          </p:cNvSpPr>
          <p:nvPr/>
        </p:nvSpPr>
        <p:spPr>
          <a:xfrm>
            <a:off x="2579298" y="2068782"/>
            <a:ext cx="6858000" cy="4636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1100"/>
            </a:pPr>
            <a:r>
              <a:rPr lang="pt-BR" sz="1600" b="1">
                <a:latin typeface="Calibri"/>
                <a:ea typeface="Calibri"/>
                <a:cs typeface="Calibri"/>
                <a:sym typeface="Calibri"/>
              </a:rPr>
              <a:t>Fundamentação Teórica</a:t>
            </a:r>
            <a:endParaRPr lang="pt-BR" sz="1600" dirty="0"/>
          </a:p>
        </p:txBody>
      </p:sp>
      <p:sp>
        <p:nvSpPr>
          <p:cNvPr id="3" name="Google Shape;79;p4">
            <a:extLst>
              <a:ext uri="{FF2B5EF4-FFF2-40B4-BE49-F238E27FC236}">
                <a16:creationId xmlns:a16="http://schemas.microsoft.com/office/drawing/2014/main" id="{C50136CB-A445-DBE0-A3C7-FA5823146028}"/>
              </a:ext>
            </a:extLst>
          </p:cNvPr>
          <p:cNvSpPr txBox="1">
            <a:spLocks/>
          </p:cNvSpPr>
          <p:nvPr/>
        </p:nvSpPr>
        <p:spPr>
          <a:xfrm>
            <a:off x="217358" y="2711364"/>
            <a:ext cx="6858000" cy="25544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4575" indent="-942975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1600"/>
            </a:pPr>
            <a:endParaRPr lang="pt-BR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Apresentar (em forma de tópicos)  o referencial teórico que fundamentou a temática discutida.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B661067-4DFA-5B46-C784-D220F6977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9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C6428-0F98-9D5C-5660-D97280785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31F44EB0-1A41-D655-724E-2A68622A9B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A313537-FB67-C89D-502D-38D1C7241BFA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42AAA945-DE90-D5ED-8D41-118697D9BB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2" name="Google Shape;86;p5">
            <a:extLst>
              <a:ext uri="{FF2B5EF4-FFF2-40B4-BE49-F238E27FC236}">
                <a16:creationId xmlns:a16="http://schemas.microsoft.com/office/drawing/2014/main" id="{9AFB071F-30DC-DD9D-208B-F9A5E7C31842}"/>
              </a:ext>
            </a:extLst>
          </p:cNvPr>
          <p:cNvSpPr txBox="1">
            <a:spLocks/>
          </p:cNvSpPr>
          <p:nvPr/>
        </p:nvSpPr>
        <p:spPr>
          <a:xfrm>
            <a:off x="2518913" y="1963754"/>
            <a:ext cx="6858000" cy="60921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1100"/>
            </a:pPr>
            <a:r>
              <a:rPr lang="pt-BR" sz="1600" b="1" dirty="0">
                <a:latin typeface="Calibri"/>
                <a:ea typeface="Calibri"/>
                <a:cs typeface="Calibri"/>
                <a:sym typeface="Calibri"/>
              </a:rPr>
              <a:t>Resultados e Discussões</a:t>
            </a:r>
            <a:endParaRPr lang="pt-BR" sz="1600" dirty="0"/>
          </a:p>
        </p:txBody>
      </p:sp>
      <p:sp>
        <p:nvSpPr>
          <p:cNvPr id="3" name="Google Shape;87;p5">
            <a:extLst>
              <a:ext uri="{FF2B5EF4-FFF2-40B4-BE49-F238E27FC236}">
                <a16:creationId xmlns:a16="http://schemas.microsoft.com/office/drawing/2014/main" id="{F39276BE-E9E5-1098-1B6C-291508608444}"/>
              </a:ext>
            </a:extLst>
          </p:cNvPr>
          <p:cNvSpPr txBox="1">
            <a:spLocks/>
          </p:cNvSpPr>
          <p:nvPr/>
        </p:nvSpPr>
        <p:spPr>
          <a:xfrm>
            <a:off x="361796" y="2711364"/>
            <a:ext cx="6666615" cy="26013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Apresentar (em forma de tópicos)  os resultados e discussões de acordo com o que foi apresentado no  resumo expandido.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pt-BR" sz="1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OBSERVAÇÃO: Se necessário poderá utilizar tabelas, gráficos, fotos ou qualquer outro formato de imagem ou de fórmulas (ABNT: NBR 14724/2011).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613DC7-1D5D-1455-17C3-DAC0797DF2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2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79667-47C5-01E5-6C73-F363CD5D6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4D326EC3-8AB6-746F-F42B-F80D8D01B6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75FB0F8-4150-ACBF-A2F6-972DC7EEEC19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527FC033-378C-ADEA-83D0-AC4A5CDBB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2" name="Google Shape;94;p6">
            <a:extLst>
              <a:ext uri="{FF2B5EF4-FFF2-40B4-BE49-F238E27FC236}">
                <a16:creationId xmlns:a16="http://schemas.microsoft.com/office/drawing/2014/main" id="{2550028E-BA72-1741-E0F2-426750BB14E2}"/>
              </a:ext>
            </a:extLst>
          </p:cNvPr>
          <p:cNvSpPr txBox="1">
            <a:spLocks/>
          </p:cNvSpPr>
          <p:nvPr/>
        </p:nvSpPr>
        <p:spPr>
          <a:xfrm>
            <a:off x="2669772" y="1939362"/>
            <a:ext cx="6422067" cy="57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pt-BR" sz="1600" b="1">
                <a:latin typeface="Calibri"/>
                <a:ea typeface="Calibri"/>
                <a:cs typeface="Calibri"/>
                <a:sym typeface="Calibri"/>
              </a:rPr>
              <a:t>Considerações Finais </a:t>
            </a:r>
            <a:endParaRPr lang="pt-BR" sz="1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5;p6">
            <a:extLst>
              <a:ext uri="{FF2B5EF4-FFF2-40B4-BE49-F238E27FC236}">
                <a16:creationId xmlns:a16="http://schemas.microsoft.com/office/drawing/2014/main" id="{75BC135C-8AA0-1AE0-0DF8-C65A75F6FAE6}"/>
              </a:ext>
            </a:extLst>
          </p:cNvPr>
          <p:cNvSpPr txBox="1">
            <a:spLocks/>
          </p:cNvSpPr>
          <p:nvPr/>
        </p:nvSpPr>
        <p:spPr>
          <a:xfrm>
            <a:off x="299517" y="2851384"/>
            <a:ext cx="6528392" cy="237622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Apresentar (em forma de tópicos)  as considerações finais de acordo com o que foi apresentado no  resumo expandido.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buSzPts val="1800"/>
            </a:pPr>
            <a:endParaRPr lang="pt-BR" sz="1400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endParaRPr lang="pt-BR" sz="1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AF23BF8-F8C7-6EE1-C50F-F6D21F4053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5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1649A-751B-C8B3-DC0A-29931E4F3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014844E2-2A4F-1538-CA73-96FA4336A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7" b="48675"/>
          <a:stretch/>
        </p:blipFill>
        <p:spPr>
          <a:xfrm>
            <a:off x="361796" y="25565"/>
            <a:ext cx="2520756" cy="1354662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1E2D2BBE-16F2-0E0A-5523-1B19A866DFAE}"/>
              </a:ext>
            </a:extLst>
          </p:cNvPr>
          <p:cNvCxnSpPr>
            <a:cxnSpLocks/>
          </p:cNvCxnSpPr>
          <p:nvPr/>
        </p:nvCxnSpPr>
        <p:spPr>
          <a:xfrm flipV="1">
            <a:off x="-267419" y="1516625"/>
            <a:ext cx="12797219" cy="834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agem 18">
            <a:extLst>
              <a:ext uri="{FF2B5EF4-FFF2-40B4-BE49-F238E27FC236}">
                <a16:creationId xmlns:a16="http://schemas.microsoft.com/office/drawing/2014/main" id="{F0D2D497-C459-DCE7-87D2-0D1BD31B7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69" b="38874"/>
          <a:stretch/>
        </p:blipFill>
        <p:spPr>
          <a:xfrm>
            <a:off x="2811149" y="385094"/>
            <a:ext cx="6247511" cy="1194739"/>
          </a:xfrm>
          <a:prstGeom prst="rect">
            <a:avLst/>
          </a:prstGeom>
        </p:spPr>
      </p:pic>
      <p:sp>
        <p:nvSpPr>
          <p:cNvPr id="4" name="Google Shape;102;p7">
            <a:extLst>
              <a:ext uri="{FF2B5EF4-FFF2-40B4-BE49-F238E27FC236}">
                <a16:creationId xmlns:a16="http://schemas.microsoft.com/office/drawing/2014/main" id="{B56D7C9C-AA7E-C5C1-8E7D-0CDB382D66D0}"/>
              </a:ext>
            </a:extLst>
          </p:cNvPr>
          <p:cNvSpPr txBox="1">
            <a:spLocks/>
          </p:cNvSpPr>
          <p:nvPr/>
        </p:nvSpPr>
        <p:spPr>
          <a:xfrm>
            <a:off x="78439" y="2397974"/>
            <a:ext cx="6592187" cy="47846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buSzPts val="2800"/>
            </a:pPr>
            <a:r>
              <a:rPr lang="pt-BR" sz="1600" b="1"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lang="pt-BR" sz="1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3;p7">
            <a:extLst>
              <a:ext uri="{FF2B5EF4-FFF2-40B4-BE49-F238E27FC236}">
                <a16:creationId xmlns:a16="http://schemas.microsoft.com/office/drawing/2014/main" id="{B5A90293-E666-7A16-EB41-AFA885CDDB91}"/>
              </a:ext>
            </a:extLst>
          </p:cNvPr>
          <p:cNvSpPr txBox="1">
            <a:spLocks/>
          </p:cNvSpPr>
          <p:nvPr/>
        </p:nvSpPr>
        <p:spPr>
          <a:xfrm>
            <a:off x="152867" y="3021459"/>
            <a:ext cx="6400801" cy="23199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ts val="1800"/>
            </a:pPr>
            <a:endParaRPr lang="pt-BR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Apresentar apenas as referências utilizadas no resumo expandido. As referências, com todos os dados da obra citada, devem seguir as normas atuais e em vigor da ABNT: NBR 6023/2018.</a:t>
            </a:r>
            <a:endParaRPr lang="pt-BR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2820F80-FE6D-13B8-3CF7-BE9EF51852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5" b="5585"/>
          <a:stretch/>
        </p:blipFill>
        <p:spPr>
          <a:xfrm>
            <a:off x="10327830" y="-27503"/>
            <a:ext cx="1809398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06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ESCULTOR JAILSON MARTINS</dc:creator>
  <cp:lastModifiedBy>ESCULTOR JAILSON MARTINS</cp:lastModifiedBy>
  <cp:revision>2</cp:revision>
  <dcterms:created xsi:type="dcterms:W3CDTF">2024-02-26T22:56:11Z</dcterms:created>
  <dcterms:modified xsi:type="dcterms:W3CDTF">2024-02-26T23:23:08Z</dcterms:modified>
</cp:coreProperties>
</file>